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3" r:id="rId4"/>
    <p:sldId id="263" r:id="rId5"/>
    <p:sldId id="261" r:id="rId6"/>
    <p:sldId id="264" r:id="rId7"/>
    <p:sldId id="262" r:id="rId8"/>
    <p:sldId id="268" r:id="rId9"/>
    <p:sldId id="274" r:id="rId10"/>
    <p:sldId id="278" r:id="rId11"/>
    <p:sldId id="279" r:id="rId12"/>
    <p:sldId id="285" r:id="rId13"/>
    <p:sldId id="275" r:id="rId14"/>
    <p:sldId id="284" r:id="rId15"/>
    <p:sldId id="272" r:id="rId16"/>
  </p:sldIdLst>
  <p:sldSz cx="12192000" cy="6858000"/>
  <p:notesSz cx="6858000" cy="9144000"/>
  <p:embeddedFontLst>
    <p:embeddedFont>
      <p:font typeface="Blogger Sans" panose="02000506030000020004" charset="0"/>
      <p:regular r:id="rId18"/>
      <p:bold r:id="rId19"/>
      <p:italic r:id="rId20"/>
      <p:boldItalic r:id="rId21"/>
    </p:embeddedFont>
    <p:embeddedFont>
      <p:font typeface="Blogger Sans Medium" panose="02000506030000020004" charset="0"/>
      <p:regular r:id="rId2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A630"/>
    <a:srgbClr val="EA4630"/>
    <a:srgbClr val="AD441F"/>
    <a:srgbClr val="33E740"/>
    <a:srgbClr val="F7F7F7"/>
    <a:srgbClr val="B03525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5CFFE-D760-420F-AA6D-128F377C46CD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ECE62-E113-43BD-A14F-752A4F8A6D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BFC39-0519-461B-AEEF-A365B7FA0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9F51BA-028F-484C-9974-DC3ED3DD3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2A0B1-2022-45F1-8157-9DFDDB51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5795-1178-437B-A8A8-776210B2A00B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C97F39-3B0C-4477-B729-3C3B8FDE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A180D-4E9E-4A87-A16C-24D4CC4C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24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73E31-BC47-427F-BA63-7BF8013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6AC637-1242-477A-8CB7-77DB7F36B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02C2C5-BE2D-4F53-A76D-DB9D7834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7421-4047-4FC9-BDF0-11B214FAF966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00E4D5-0D5B-4BB9-BD28-2A53C68C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F6C56E-E574-46F9-B363-77C3FF86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99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A9496A5-8A0A-4586-AC61-6906FA41E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31968C2-078F-472A-9659-2E03B18F9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83A6C5-356F-4872-A0C2-688B819E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5833-7BD8-45F9-B0AF-B1860D0D91E2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71AA-2CB1-4FE5-91B2-4FD22ABF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8B2AF-8794-407D-A141-4394A61D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97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9249-7ABF-48F1-A42D-E9E2E30F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CD1E2C-2680-4DEC-8E7A-821F7BC97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01924B-09CD-466C-939F-980B5B3C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4A0F0-E508-4FCD-9EB9-A262A25A7E86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8FBCCD-932E-4D7D-9678-538C35E3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A67E4-F9C9-4360-8535-E2E4B712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78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9030A-7BD9-4221-A4CE-6D5D706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73CC80-7252-40E9-A960-B84534159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52B18-52DB-4D3F-A73A-6A8C5157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5525-FB5C-4633-9F8A-F0035C28B1A0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F94037-3AC1-499B-AA6A-4E27ED83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588EE-95DE-49E9-94EB-00160640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5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C3782-4721-4B99-91A5-F778F7D2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3D50F-84A2-4171-A4AD-8CEC778F0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53FB85-ABD7-4812-919E-53B2737E6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BC50CD-2158-458E-867C-9849376B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B98EF-3616-4194-9FE3-E7F1AD8EA4DF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4A2FC7-7889-4589-BC63-C4C547DF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816B29-1C9F-480A-BF74-B0773B3D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1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35032-E370-4D1D-8C45-7020F0A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1DF8C3-BE95-44F0-8122-C5B1DA95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07117A-3A7E-4598-B3A9-0D31AC5B7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6EFCC3-3AA0-406A-BE74-8C1470B8A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802BE3-0101-491D-8688-CCF700CAA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581D9-CA7A-49E1-92A4-AB9B29A3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A0FB-BF46-4C53-9F51-0C0784BA6F13}" type="datetime1">
              <a:rPr lang="ru-RU" smtClean="0"/>
              <a:t>20.06.2024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F82F4E-4FDF-4B23-892F-A9367A9E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924E50-62EA-4E0E-9030-39C0E9A1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220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DCCF4-A089-45E1-92FB-6FF6D135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BEFC0E-E108-489F-AF98-2150F3AE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AACC-D0A2-42DC-BCA1-BEA2EFDEB133}" type="datetime1">
              <a:rPr lang="ru-RU" smtClean="0"/>
              <a:t>20.06.2024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0BD521-3545-49AD-80C4-A50A0D63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963D94-BD1B-4AE0-894B-EB0CCC99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3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526816-A18B-466E-BE74-23EC565B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26BC-916C-4689-B37E-1588FB47C87A}" type="datetime1">
              <a:rPr lang="ru-RU" smtClean="0"/>
              <a:t>20.06.2024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480564-CC15-48EC-9AB5-73EA61B0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BDBD84-E105-4E3E-8D6A-B976BFD3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55206-105F-4B47-88F3-768BEEBE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C10FB6-464A-4EFB-8FC6-FBBDFE48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2C69F9-D74E-4BF6-8108-7A0BDBACE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B4CB47-BB67-421E-A13D-212F91CE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8CCB-1B7B-4C4C-899B-753E1D3542A3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8B87A1-657E-4C0C-BA2A-81E6FE16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450B80-2724-471D-A655-79622BDD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7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7A34F-D523-4F96-9B45-D5F3DE42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AC8B78-9B1D-4A38-960E-CA74532C7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A8DC3-A84D-43B6-9188-14F30BE7F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812546-6C8A-417E-B066-9BA65A1D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585F1-EA36-4DA7-81D8-CC10638E987E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176AD1-1132-48DC-B229-99A595A2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16F81-2ABD-4782-A6FD-AE2DE031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9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C1FF2-C30A-4700-B5B7-D4C5B3B6D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459AA-4665-499B-B472-A9A238BA6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F99E60-7687-4D22-8FDE-E067D3D82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8D11-72AE-40B6-A2A1-A22C7F35A336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16B89-C61B-44BD-9E98-6BF25980C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40373C-2C51-4337-B0A3-1B6B130F9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92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48" y="159346"/>
            <a:ext cx="3102417" cy="3102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4645223" y="433281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68D04-9104-D13B-EDF5-3822C39B66D5}"/>
              </a:ext>
            </a:extLst>
          </p:cNvPr>
          <p:cNvSpPr txBox="1"/>
          <p:nvPr/>
        </p:nvSpPr>
        <p:spPr>
          <a:xfrm>
            <a:off x="8059460" y="5881809"/>
            <a:ext cx="3426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Frontend-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разработчик,</a:t>
            </a:r>
          </a:p>
          <a:p>
            <a:pPr lvl="0" algn="ctr"/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дизайнер</a:t>
            </a:r>
            <a:endParaRPr lang="ru-RU" sz="2400" dirty="0">
              <a:solidFill>
                <a:srgbClr val="EAA63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CD072-14DA-3991-301D-B28444102542}"/>
              </a:ext>
            </a:extLst>
          </p:cNvPr>
          <p:cNvSpPr txBox="1"/>
          <p:nvPr/>
        </p:nvSpPr>
        <p:spPr>
          <a:xfrm>
            <a:off x="221698" y="5442702"/>
            <a:ext cx="3890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Грушевская Оксана (</a:t>
            </a:r>
            <a:r>
              <a:rPr lang="en-US" sz="2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PM</a:t>
            </a:r>
            <a:r>
              <a:rPr lang="ru-RU" sz="2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7B003-38F1-20F5-84B0-74AC3265B35E}"/>
              </a:ext>
            </a:extLst>
          </p:cNvPr>
          <p:cNvSpPr txBox="1"/>
          <p:nvPr/>
        </p:nvSpPr>
        <p:spPr>
          <a:xfrm>
            <a:off x="284958" y="5867657"/>
            <a:ext cx="3763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Бизнес</a:t>
            </a:r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аналитик,</a:t>
            </a:r>
          </a:p>
          <a:p>
            <a:pPr lvl="0" algn="ctr"/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технический писатель</a:t>
            </a:r>
            <a:endParaRPr lang="ru-RU" sz="2400" dirty="0">
              <a:solidFill>
                <a:srgbClr val="EAA6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2B880-CBDA-ED34-C750-B99C6CB620B7}"/>
              </a:ext>
            </a:extLst>
          </p:cNvPr>
          <p:cNvSpPr txBox="1"/>
          <p:nvPr/>
        </p:nvSpPr>
        <p:spPr>
          <a:xfrm>
            <a:off x="4197432" y="5444936"/>
            <a:ext cx="3255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Коротков Никита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FCA43-F7ED-DB72-B5F9-5FFD5310B6F9}"/>
              </a:ext>
            </a:extLst>
          </p:cNvPr>
          <p:cNvSpPr txBox="1"/>
          <p:nvPr/>
        </p:nvSpPr>
        <p:spPr>
          <a:xfrm>
            <a:off x="3993276" y="5881809"/>
            <a:ext cx="3663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Backend-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разработчик,</a:t>
            </a:r>
          </a:p>
          <a:p>
            <a:pPr lvl="0" algn="ctr"/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QA-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инженер</a:t>
            </a:r>
            <a:endParaRPr lang="ru-RU" sz="2400" dirty="0">
              <a:solidFill>
                <a:srgbClr val="EAA63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A2520F-78E3-D5E9-3B56-9CEE3EFE8098}"/>
              </a:ext>
            </a:extLst>
          </p:cNvPr>
          <p:cNvSpPr txBox="1"/>
          <p:nvPr/>
        </p:nvSpPr>
        <p:spPr>
          <a:xfrm>
            <a:off x="8207939" y="5442702"/>
            <a:ext cx="3129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Тузман Александр</a:t>
            </a:r>
          </a:p>
        </p:txBody>
      </p:sp>
      <p:pic>
        <p:nvPicPr>
          <p:cNvPr id="18" name="Рисунок 17" descr="Изображение выглядит как Человеческое лицо, человек, губа, ресница&#10;&#10;Автоматически созданное описание">
            <a:extLst>
              <a:ext uri="{FF2B5EF4-FFF2-40B4-BE49-F238E27FC236}">
                <a16:creationId xmlns:a16="http://schemas.microsoft.com/office/drawing/2014/main" id="{8642248B-CF51-BA6C-8A36-D479C8C47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55" y="3468951"/>
            <a:ext cx="1959599" cy="195959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Человеческое лицо, Лоб, Подбородок, бровь&#10;&#10;Автоматически созданное описание">
            <a:extLst>
              <a:ext uri="{FF2B5EF4-FFF2-40B4-BE49-F238E27FC236}">
                <a16:creationId xmlns:a16="http://schemas.microsoft.com/office/drawing/2014/main" id="{888C58FE-A859-EC80-45C6-BDD3780E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43" y="3240129"/>
            <a:ext cx="2186558" cy="2186558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Человеческое лицо, человек, портрет, Лоб&#10;&#10;Автоматически созданное описание">
            <a:extLst>
              <a:ext uri="{FF2B5EF4-FFF2-40B4-BE49-F238E27FC236}">
                <a16:creationId xmlns:a16="http://schemas.microsoft.com/office/drawing/2014/main" id="{4B31F2C8-0CD1-79E5-8123-B6A537FA1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71" y="3240129"/>
            <a:ext cx="2186558" cy="21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2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99982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Шаг 2: Рассмотрение сделки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10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3580A9-172E-41C8-81F2-6EEB872C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364" y="1895754"/>
            <a:ext cx="2169511" cy="48257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EC2472-98BE-4A2E-8EA3-573C9BB26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950" y="1886228"/>
            <a:ext cx="2219006" cy="48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6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90348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Шаг 3: Произошел обмен!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11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5E65C8-586D-4C6D-8845-00C948E55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440" y="1799787"/>
            <a:ext cx="2164220" cy="48257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EFA212-A1CD-49D1-8072-D83BF8906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58" y="1799787"/>
            <a:ext cx="2217242" cy="48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362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Бизнес 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12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053973" y="2320149"/>
            <a:ext cx="9602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Межстраничная таргетированная реклама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262830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Яндекс Рекламная сеть - Компьютерное приложение для Mac, Windows (ПК),  Linux - WebCatalog">
            <a:extLst>
              <a:ext uri="{FF2B5EF4-FFF2-40B4-BE49-F238E27FC236}">
                <a16:creationId xmlns:a16="http://schemas.microsoft.com/office/drawing/2014/main" id="{1F38BD22-B21D-F024-F43B-72F64FC64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9" y="347299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3032A2-928B-C775-AD4D-F422C07C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925" y="3527557"/>
            <a:ext cx="8851456" cy="232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546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3367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План развития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13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3923349" y="2320149"/>
            <a:ext cx="6732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Загрузка видео в объявления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409025"/>
            <a:ext cx="2203450" cy="1370487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2842209" y="3423673"/>
            <a:ext cx="7814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Чек-боксы для отображения информации об удобствах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4809810" y="5140982"/>
            <a:ext cx="5846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Подтверждение личности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262830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2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48" y="159346"/>
            <a:ext cx="3102417" cy="3102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4645223" y="433281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68D04-9104-D13B-EDF5-3822C39B66D5}"/>
              </a:ext>
            </a:extLst>
          </p:cNvPr>
          <p:cNvSpPr txBox="1"/>
          <p:nvPr/>
        </p:nvSpPr>
        <p:spPr>
          <a:xfrm>
            <a:off x="8059460" y="5881809"/>
            <a:ext cx="3426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Frontend-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разработчик,</a:t>
            </a:r>
          </a:p>
          <a:p>
            <a:pPr lvl="0" algn="ctr"/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дизайнер</a:t>
            </a:r>
            <a:endParaRPr lang="ru-RU" sz="2400" dirty="0">
              <a:solidFill>
                <a:srgbClr val="EAA63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CD072-14DA-3991-301D-B28444102542}"/>
              </a:ext>
            </a:extLst>
          </p:cNvPr>
          <p:cNvSpPr txBox="1"/>
          <p:nvPr/>
        </p:nvSpPr>
        <p:spPr>
          <a:xfrm>
            <a:off x="221698" y="5442702"/>
            <a:ext cx="3890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Грушевская Оксана (</a:t>
            </a:r>
            <a:r>
              <a:rPr lang="en-US" sz="2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PM</a:t>
            </a:r>
            <a:r>
              <a:rPr lang="ru-RU" sz="2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7B003-38F1-20F5-84B0-74AC3265B35E}"/>
              </a:ext>
            </a:extLst>
          </p:cNvPr>
          <p:cNvSpPr txBox="1"/>
          <p:nvPr/>
        </p:nvSpPr>
        <p:spPr>
          <a:xfrm>
            <a:off x="284958" y="5867657"/>
            <a:ext cx="3763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Бизнес</a:t>
            </a:r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аналитик,</a:t>
            </a:r>
          </a:p>
          <a:p>
            <a:pPr lvl="0" algn="ctr"/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технический писатель</a:t>
            </a:r>
            <a:endParaRPr lang="ru-RU" sz="2400" dirty="0">
              <a:solidFill>
                <a:srgbClr val="EAA6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2B880-CBDA-ED34-C750-B99C6CB620B7}"/>
              </a:ext>
            </a:extLst>
          </p:cNvPr>
          <p:cNvSpPr txBox="1"/>
          <p:nvPr/>
        </p:nvSpPr>
        <p:spPr>
          <a:xfrm>
            <a:off x="4197432" y="5444936"/>
            <a:ext cx="3255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Коротков Никита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FCA43-F7ED-DB72-B5F9-5FFD5310B6F9}"/>
              </a:ext>
            </a:extLst>
          </p:cNvPr>
          <p:cNvSpPr txBox="1"/>
          <p:nvPr/>
        </p:nvSpPr>
        <p:spPr>
          <a:xfrm>
            <a:off x="3993276" y="5881809"/>
            <a:ext cx="3663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Backend-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разработчик,</a:t>
            </a:r>
          </a:p>
          <a:p>
            <a:pPr lvl="0" algn="ctr"/>
            <a:r>
              <a:rPr lang="en-US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QA-</a:t>
            </a:r>
            <a:r>
              <a:rPr lang="ru-RU" sz="2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инженер</a:t>
            </a:r>
            <a:endParaRPr lang="ru-RU" sz="2400" dirty="0">
              <a:solidFill>
                <a:srgbClr val="EAA63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A2520F-78E3-D5E9-3B56-9CEE3EFE8098}"/>
              </a:ext>
            </a:extLst>
          </p:cNvPr>
          <p:cNvSpPr txBox="1"/>
          <p:nvPr/>
        </p:nvSpPr>
        <p:spPr>
          <a:xfrm>
            <a:off x="8207939" y="5442702"/>
            <a:ext cx="3129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Тузман Александр</a:t>
            </a:r>
          </a:p>
        </p:txBody>
      </p:sp>
      <p:pic>
        <p:nvPicPr>
          <p:cNvPr id="18" name="Рисунок 17" descr="Изображение выглядит как Человеческое лицо, человек, губа, ресница&#10;&#10;Автоматически созданное описание">
            <a:extLst>
              <a:ext uri="{FF2B5EF4-FFF2-40B4-BE49-F238E27FC236}">
                <a16:creationId xmlns:a16="http://schemas.microsoft.com/office/drawing/2014/main" id="{8642248B-CF51-BA6C-8A36-D479C8C47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55" y="3468951"/>
            <a:ext cx="1959599" cy="195959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Человеческое лицо, Лоб, Подбородок, бровь&#10;&#10;Автоматически созданное описание">
            <a:extLst>
              <a:ext uri="{FF2B5EF4-FFF2-40B4-BE49-F238E27FC236}">
                <a16:creationId xmlns:a16="http://schemas.microsoft.com/office/drawing/2014/main" id="{888C58FE-A859-EC80-45C6-BDD3780E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43" y="3240129"/>
            <a:ext cx="2186558" cy="2186558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Человеческое лицо, человек, портрет, Лоб&#10;&#10;Автоматически созданное описание">
            <a:extLst>
              <a:ext uri="{FF2B5EF4-FFF2-40B4-BE49-F238E27FC236}">
                <a16:creationId xmlns:a16="http://schemas.microsoft.com/office/drawing/2014/main" id="{4B31F2C8-0CD1-79E5-8123-B6A537FA1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71" y="3240129"/>
            <a:ext cx="2186558" cy="21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1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5415607" y="2151727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F0CD94-CFE6-4D2E-BBAA-557AD09E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90" y="1190625"/>
            <a:ext cx="4476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5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32443A0-D13E-4308-96CC-78A1484A1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3791" y="1238250"/>
            <a:ext cx="4698897" cy="4540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2276534" y="3507314"/>
            <a:ext cx="26388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75 млн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2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D2719-4FAD-4FFB-BC63-0B5CDCB83ECC}"/>
              </a:ext>
            </a:extLst>
          </p:cNvPr>
          <p:cNvSpPr txBox="1"/>
          <p:nvPr/>
        </p:nvSpPr>
        <p:spPr>
          <a:xfrm>
            <a:off x="8604194" y="2230432"/>
            <a:ext cx="2042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F7F7F7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+15%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5072B-BFB7-4337-A0E1-98B7D36BA983}"/>
              </a:ext>
            </a:extLst>
          </p:cNvPr>
          <p:cNvSpPr txBox="1"/>
          <p:nvPr/>
        </p:nvSpPr>
        <p:spPr>
          <a:xfrm>
            <a:off x="8767397" y="5337029"/>
            <a:ext cx="2099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2024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D7AFDB-90E7-4CBE-8AF1-83C3E5114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18" y="2534411"/>
            <a:ext cx="1086940" cy="12706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87103E-7E69-454B-9612-C79972845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1220" y="2050023"/>
            <a:ext cx="1264905" cy="14707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06AC94-A2C3-482E-A138-FBC4DAC23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48760" y="4626866"/>
            <a:ext cx="1325669" cy="154144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47C668-F372-4317-8008-6933398F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311" y="5397588"/>
            <a:ext cx="909406" cy="106313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B0CA88A-509A-457E-AA73-1EE60839F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87313" y="4418417"/>
            <a:ext cx="661397" cy="769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716EAA-7498-4718-9AC8-0D6055C5D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8343" y="4331537"/>
            <a:ext cx="661397" cy="76905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B0311C-39E3-4B33-94AA-B2DF399D0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6127" y="2738264"/>
            <a:ext cx="661397" cy="7690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DDC76FE-F392-41A3-9A4B-402484440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00" y="2288642"/>
            <a:ext cx="695870" cy="7690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C7E08E6-5C21-4EC6-9610-38A1D20CE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14" y="5356884"/>
            <a:ext cx="695870" cy="7690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38998A2-49A8-49BF-9665-02589AB35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96" y="4454805"/>
            <a:ext cx="695870" cy="76905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F2DADB4-C2DD-4582-A470-7C1E66D5F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25" y="3618813"/>
            <a:ext cx="528949" cy="5845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83CDAAA-AA60-4F31-91B7-33FD927D8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02" y="4026486"/>
            <a:ext cx="528949" cy="5845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129D2A-0EE9-43F6-AC2F-C60ADB6F116A}"/>
              </a:ext>
            </a:extLst>
          </p:cNvPr>
          <p:cNvSpPr txBox="1"/>
          <p:nvPr/>
        </p:nvSpPr>
        <p:spPr>
          <a:xfrm>
            <a:off x="772816" y="784124"/>
            <a:ext cx="6931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Внутренний туризм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30D2D457-DA47-4E2F-B0EF-38521DC148A3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328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649368" y="633204"/>
            <a:ext cx="39116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Аудитория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3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38296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777B234-DB68-4301-88B2-DF2970895968}"/>
              </a:ext>
            </a:extLst>
          </p:cNvPr>
          <p:cNvSpPr/>
          <p:nvPr/>
        </p:nvSpPr>
        <p:spPr>
          <a:xfrm>
            <a:off x="-339213" y="1986290"/>
            <a:ext cx="678426" cy="1500162"/>
          </a:xfrm>
          <a:prstGeom prst="roundRect">
            <a:avLst>
              <a:gd name="adj" fmla="val 50000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188B52-E49C-4BA4-91A0-16EE8E649279}"/>
              </a:ext>
            </a:extLst>
          </p:cNvPr>
          <p:cNvSpPr txBox="1"/>
          <p:nvPr/>
        </p:nvSpPr>
        <p:spPr>
          <a:xfrm>
            <a:off x="585214" y="2074651"/>
            <a:ext cx="6178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Жители России в возрасте </a:t>
            </a:r>
          </a:p>
          <a:p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 35 до 44 лет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5E040-E1AA-4995-825F-A0C4007DE008}"/>
              </a:ext>
            </a:extLst>
          </p:cNvPr>
          <p:cNvSpPr txBox="1"/>
          <p:nvPr/>
        </p:nvSpPr>
        <p:spPr>
          <a:xfrm>
            <a:off x="585214" y="3662000"/>
            <a:ext cx="5682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Люди, совершающие иногородние поездки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61052-8A15-4ADC-B6FF-6BAA2C37DB0C}"/>
              </a:ext>
            </a:extLst>
          </p:cNvPr>
          <p:cNvSpPr txBox="1"/>
          <p:nvPr/>
        </p:nvSpPr>
        <p:spPr>
          <a:xfrm>
            <a:off x="585214" y="5516910"/>
            <a:ext cx="1029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Люди с доходом ниже среднего или средним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73EADB6-C9F9-4011-BFA9-693FE96504EE}"/>
              </a:ext>
            </a:extLst>
          </p:cNvPr>
          <p:cNvSpPr/>
          <p:nvPr/>
        </p:nvSpPr>
        <p:spPr>
          <a:xfrm>
            <a:off x="-342072" y="3573639"/>
            <a:ext cx="678426" cy="1500162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2C8FD72-F2EC-469A-A48F-8522986A9B4B}"/>
              </a:ext>
            </a:extLst>
          </p:cNvPr>
          <p:cNvSpPr/>
          <p:nvPr/>
        </p:nvSpPr>
        <p:spPr>
          <a:xfrm>
            <a:off x="-342072" y="5160988"/>
            <a:ext cx="678426" cy="1500162"/>
          </a:xfrm>
          <a:prstGeom prst="roundRect">
            <a:avLst>
              <a:gd name="adj" fmla="val 4891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A87A946-B674-2252-7A69-C23475FC23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7" t="1062" r="2707" b="1306"/>
          <a:stretch/>
        </p:blipFill>
        <p:spPr>
          <a:xfrm>
            <a:off x="6655182" y="832825"/>
            <a:ext cx="5218268" cy="41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36006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Проблема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4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F91AAC2-9A4D-47B2-8699-9C1342A4AFB3}"/>
              </a:ext>
            </a:extLst>
          </p:cNvPr>
          <p:cNvSpPr/>
          <p:nvPr/>
        </p:nvSpPr>
        <p:spPr>
          <a:xfrm>
            <a:off x="-326513" y="2229515"/>
            <a:ext cx="678426" cy="769442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790514" y="2229516"/>
            <a:ext cx="8121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4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Путешественникам нужно жилье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solidFill>
              <a:srgbClr val="EAA63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AA630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54AE38-D2D6-4FC7-90BF-61D85D5D8826}"/>
              </a:ext>
            </a:extLst>
          </p:cNvPr>
          <p:cNvSpPr/>
          <p:nvPr/>
        </p:nvSpPr>
        <p:spPr>
          <a:xfrm>
            <a:off x="11865487" y="5092056"/>
            <a:ext cx="678426" cy="769442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solidFill>
              <a:srgbClr val="EA463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8F5C6AB-FEAB-4B2D-81E4-53F5689503E3}"/>
              </a:ext>
            </a:extLst>
          </p:cNvPr>
          <p:cNvSpPr/>
          <p:nvPr/>
        </p:nvSpPr>
        <p:spPr>
          <a:xfrm>
            <a:off x="11852787" y="3429000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13B65-A268-4482-91A0-D9697AB5BFDB}"/>
              </a:ext>
            </a:extLst>
          </p:cNvPr>
          <p:cNvSpPr txBox="1"/>
          <p:nvPr/>
        </p:nvSpPr>
        <p:spPr>
          <a:xfrm>
            <a:off x="8169915" y="3530600"/>
            <a:ext cx="31838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Решение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E9624-90E9-4E99-90C9-02626EF22F3A}"/>
              </a:ext>
            </a:extLst>
          </p:cNvPr>
          <p:cNvSpPr txBox="1"/>
          <p:nvPr/>
        </p:nvSpPr>
        <p:spPr>
          <a:xfrm>
            <a:off x="1821344" y="5092057"/>
            <a:ext cx="9706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4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Сервис по временному обмену домами</a:t>
            </a:r>
          </a:p>
        </p:txBody>
      </p:sp>
    </p:spTree>
    <p:extLst>
      <p:ext uri="{BB962C8B-B14F-4D97-AF65-F5344CB8AC3E}">
        <p14:creationId xmlns:p14="http://schemas.microsoft.com/office/powerpoint/2010/main" val="311396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929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Зачем платить…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5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CF347432-81C0-48E1-BBF6-07D9CFA71FE4}"/>
              </a:ext>
            </a:extLst>
          </p:cNvPr>
          <p:cNvSpPr/>
          <p:nvPr/>
        </p:nvSpPr>
        <p:spPr>
          <a:xfrm>
            <a:off x="11852787" y="1912866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9CAABB-8EF3-4C19-9159-E1763F7D4306}"/>
              </a:ext>
            </a:extLst>
          </p:cNvPr>
          <p:cNvSpPr txBox="1"/>
          <p:nvPr/>
        </p:nvSpPr>
        <p:spPr>
          <a:xfrm>
            <a:off x="2261246" y="2163101"/>
            <a:ext cx="9092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…когда можно МЕНЯТЬСЯ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FEE82F-D076-4D16-AC0E-1BD7016D8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53" y="4092744"/>
            <a:ext cx="2896410" cy="19309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C80B225-7A73-4825-A4BC-8D8019E74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8" y="3693448"/>
            <a:ext cx="2662902" cy="266290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24F0E3-563F-48A3-B397-CC6AC3C3F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14" y="3676032"/>
            <a:ext cx="2422202" cy="24222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B453B5-6D75-4999-A9FF-BC5165F01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15" y="4869351"/>
            <a:ext cx="1908052" cy="19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4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5870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Стек технологий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6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B93D63-F52D-4A6A-82BE-D157D059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62" y="4113593"/>
            <a:ext cx="3616386" cy="103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EFF00-1565-4087-B2E8-64DA6F741D33}"/>
              </a:ext>
            </a:extLst>
          </p:cNvPr>
          <p:cNvSpPr txBox="1"/>
          <p:nvPr/>
        </p:nvSpPr>
        <p:spPr>
          <a:xfrm>
            <a:off x="1211410" y="2239303"/>
            <a:ext cx="3195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Frontend</a:t>
            </a:r>
            <a:endParaRPr lang="ru-RU" sz="6000" b="1" dirty="0">
              <a:solidFill>
                <a:srgbClr val="EAA630"/>
              </a:solidFill>
              <a:latin typeface="Blogger Sans" panose="02000506030000020004" pitchFamily="50" charset="0"/>
              <a:ea typeface="Blogger Sans" panose="0200050603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6CA94-4C20-4BAC-85A9-1B7F448A6060}"/>
              </a:ext>
            </a:extLst>
          </p:cNvPr>
          <p:cNvSpPr txBox="1"/>
          <p:nvPr/>
        </p:nvSpPr>
        <p:spPr>
          <a:xfrm>
            <a:off x="7541462" y="2244626"/>
            <a:ext cx="2963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Backend</a:t>
            </a:r>
            <a:endParaRPr lang="ru-RU" sz="6000" b="1" dirty="0">
              <a:solidFill>
                <a:srgbClr val="EAA630"/>
              </a:solidFill>
              <a:latin typeface="Blogger Sans" panose="02000506030000020004" pitchFamily="50" charset="0"/>
              <a:ea typeface="Blogger Sans" panose="02000506030000020004" pitchFamily="50" charset="0"/>
            </a:endParaRP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2FE5A8A4-FB06-4EB8-ACDA-747CB8BA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041" y="4984503"/>
            <a:ext cx="3970215" cy="10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PostgreSQL logo and symbol, meaning, history, PNG">
            <a:extLst>
              <a:ext uri="{FF2B5EF4-FFF2-40B4-BE49-F238E27FC236}">
                <a16:creationId xmlns:a16="http://schemas.microsoft.com/office/drawing/2014/main" id="{351D426B-9046-4BDF-A5D0-8721AC99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17" y="2732449"/>
            <a:ext cx="4419661" cy="27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8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72816" y="784124"/>
            <a:ext cx="7191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Прямые конкуренты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7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82E725-1CA7-4678-9491-72D2C1EBB4E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B3BD4-8CA1-4E19-8FA1-90BBDCCC8720}"/>
              </a:ext>
            </a:extLst>
          </p:cNvPr>
          <p:cNvSpPr txBox="1"/>
          <p:nvPr/>
        </p:nvSpPr>
        <p:spPr>
          <a:xfrm>
            <a:off x="2595717" y="2490439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7F7F7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ФИО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B058A-BAD9-4CB0-A900-EDBBAFF029E4}"/>
              </a:ext>
            </a:extLst>
          </p:cNvPr>
          <p:cNvSpPr txBox="1"/>
          <p:nvPr/>
        </p:nvSpPr>
        <p:spPr>
          <a:xfrm>
            <a:off x="5959345" y="2479123"/>
            <a:ext cx="3752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7F7F7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Выполняемые задачи</a:t>
            </a: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F1557F13-3933-4B70-BF6D-9C80773B6414}"/>
              </a:ext>
            </a:extLst>
          </p:cNvPr>
          <p:cNvSpPr/>
          <p:nvPr/>
        </p:nvSpPr>
        <p:spPr>
          <a:xfrm>
            <a:off x="11852787" y="2138664"/>
            <a:ext cx="678426" cy="4175054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79FAB04-E53C-4912-A5E0-04646D2F4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15088"/>
              </p:ext>
            </p:extLst>
          </p:nvPr>
        </p:nvGraphicFramePr>
        <p:xfrm>
          <a:off x="375626" y="2050024"/>
          <a:ext cx="11167438" cy="405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4030">
                  <a:extLst>
                    <a:ext uri="{9D8B030D-6E8A-4147-A177-3AD203B41FA5}">
                      <a16:colId xmlns:a16="http://schemas.microsoft.com/office/drawing/2014/main" val="2614207051"/>
                    </a:ext>
                  </a:extLst>
                </a:gridCol>
                <a:gridCol w="1535786">
                  <a:extLst>
                    <a:ext uri="{9D8B030D-6E8A-4147-A177-3AD203B41FA5}">
                      <a16:colId xmlns:a16="http://schemas.microsoft.com/office/drawing/2014/main" val="3505657627"/>
                    </a:ext>
                  </a:extLst>
                </a:gridCol>
                <a:gridCol w="1551837">
                  <a:extLst>
                    <a:ext uri="{9D8B030D-6E8A-4147-A177-3AD203B41FA5}">
                      <a16:colId xmlns:a16="http://schemas.microsoft.com/office/drawing/2014/main" val="4247338494"/>
                    </a:ext>
                  </a:extLst>
                </a:gridCol>
                <a:gridCol w="1578595">
                  <a:extLst>
                    <a:ext uri="{9D8B030D-6E8A-4147-A177-3AD203B41FA5}">
                      <a16:colId xmlns:a16="http://schemas.microsoft.com/office/drawing/2014/main" val="1771866191"/>
                    </a:ext>
                  </a:extLst>
                </a:gridCol>
                <a:gridCol w="1578595">
                  <a:extLst>
                    <a:ext uri="{9D8B030D-6E8A-4147-A177-3AD203B41FA5}">
                      <a16:colId xmlns:a16="http://schemas.microsoft.com/office/drawing/2014/main" val="1152524649"/>
                    </a:ext>
                  </a:extLst>
                </a:gridCol>
                <a:gridCol w="1578595">
                  <a:extLst>
                    <a:ext uri="{9D8B030D-6E8A-4147-A177-3AD203B41FA5}">
                      <a16:colId xmlns:a16="http://schemas.microsoft.com/office/drawing/2014/main" val="117716933"/>
                    </a:ext>
                  </a:extLst>
                </a:gridCol>
              </a:tblGrid>
              <a:tr h="79776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Критерий</a:t>
                      </a:r>
                    </a:p>
                    <a:p>
                      <a:pPr algn="ctr"/>
                      <a:r>
                        <a:rPr lang="ru-RU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сравнения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Home Exchange</a:t>
                      </a:r>
                      <a:endParaRPr lang="ru-RU" sz="20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Couch Surfing</a:t>
                      </a:r>
                      <a:endParaRPr lang="ru-RU" sz="20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Группы ВКонтакте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Airbnb</a:t>
                      </a:r>
                      <a:endParaRPr lang="ru-RU" sz="20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HomeStay</a:t>
                      </a:r>
                      <a:endParaRPr lang="ru-RU" sz="20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385780"/>
                  </a:ext>
                </a:extLst>
              </a:tr>
              <a:tr h="63530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Бесплатный сервис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  <a:endParaRPr lang="ru-RU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69521"/>
                  </a:ext>
                </a:extLst>
              </a:tr>
              <a:tr h="64915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Имеется модерация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634893"/>
                  </a:ext>
                </a:extLst>
              </a:tr>
              <a:tr h="67707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Поиск по объявлениям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004656"/>
                  </a:ext>
                </a:extLst>
              </a:tr>
              <a:tr h="62821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Доступность в России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  <a:endParaRPr lang="ru-RU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984121"/>
                  </a:ext>
                </a:extLst>
              </a:tr>
              <a:tr h="67009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Опция прямого обмена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179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87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7343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Наши преимущества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8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5036453" y="2630763"/>
            <a:ext cx="5556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Бесплатное приложение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3766876" y="3917098"/>
            <a:ext cx="6825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 прямого обмена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3150702" y="5199451"/>
            <a:ext cx="7505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Специально для жителей России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04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3843CF9-62DD-4DE4-A30C-30AF4EF1A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438525" y="1864212"/>
            <a:ext cx="5018757" cy="50187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1018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Шаг 1: Создание объявления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9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80D7E1-AD1F-4D57-8CDC-DAF9013EF8DB}"/>
              </a:ext>
            </a:extLst>
          </p:cNvPr>
          <p:cNvSpPr txBox="1"/>
          <p:nvPr/>
        </p:nvSpPr>
        <p:spPr>
          <a:xfrm>
            <a:off x="4196084" y="4010025"/>
            <a:ext cx="3554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F7F7F7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Модерация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3935220-9BD2-41D1-BB88-7798F4A85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65" y="1799787"/>
            <a:ext cx="2153567" cy="48257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19E3702-ABD0-42BA-BCB4-960C3F4D1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758" y="1873737"/>
            <a:ext cx="2153566" cy="47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450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12553</TotalTime>
  <Words>229</Words>
  <Application>Microsoft Office PowerPoint</Application>
  <PresentationFormat>Широкоэкранный</PresentationFormat>
  <Paragraphs>105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Blogger Sans</vt:lpstr>
      <vt:lpstr>Calibri Light</vt:lpstr>
      <vt:lpstr>Blogger Sans Medium</vt:lpstr>
      <vt:lpstr>Calibri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АА ТТ</dc:creator>
  <cp:lastModifiedBy>Оксана Грушевская</cp:lastModifiedBy>
  <cp:revision>125</cp:revision>
  <dcterms:created xsi:type="dcterms:W3CDTF">2024-03-04T08:43:19Z</dcterms:created>
  <dcterms:modified xsi:type="dcterms:W3CDTF">2024-06-20T18:49:12Z</dcterms:modified>
</cp:coreProperties>
</file>